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44AA8-9CDF-4E92-A8E8-55F6E37B7065}" type="datetimeFigureOut">
              <a:rPr lang="es-CO" smtClean="0"/>
              <a:t>27/05/2014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BEC1D0-8238-468E-B7DE-90F0E669BBA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947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EC1D0-8238-468E-B7DE-90F0E669BBAA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2235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8FCA9-8FF1-431D-AFBD-3DD189BE3831}" type="datetimeFigureOut">
              <a:rPr lang="es-CO" smtClean="0"/>
              <a:t>27/05/2014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091A-25DE-4160-859F-5BB6FA4AE7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8358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8FCA9-8FF1-431D-AFBD-3DD189BE3831}" type="datetimeFigureOut">
              <a:rPr lang="es-CO" smtClean="0"/>
              <a:t>27/05/2014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091A-25DE-4160-859F-5BB6FA4AE7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40134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8FCA9-8FF1-431D-AFBD-3DD189BE3831}" type="datetimeFigureOut">
              <a:rPr lang="es-CO" smtClean="0"/>
              <a:t>27/05/2014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091A-25DE-4160-859F-5BB6FA4AE7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3275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8FCA9-8FF1-431D-AFBD-3DD189BE3831}" type="datetimeFigureOut">
              <a:rPr lang="es-CO" smtClean="0"/>
              <a:t>27/05/2014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091A-25DE-4160-859F-5BB6FA4AE7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3541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8FCA9-8FF1-431D-AFBD-3DD189BE3831}" type="datetimeFigureOut">
              <a:rPr lang="es-CO" smtClean="0"/>
              <a:t>27/05/2014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091A-25DE-4160-859F-5BB6FA4AE7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3960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8FCA9-8FF1-431D-AFBD-3DD189BE3831}" type="datetimeFigureOut">
              <a:rPr lang="es-CO" smtClean="0"/>
              <a:t>27/05/2014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091A-25DE-4160-859F-5BB6FA4AE7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3752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8FCA9-8FF1-431D-AFBD-3DD189BE3831}" type="datetimeFigureOut">
              <a:rPr lang="es-CO" smtClean="0"/>
              <a:t>27/05/2014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091A-25DE-4160-859F-5BB6FA4AE7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9069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8FCA9-8FF1-431D-AFBD-3DD189BE3831}" type="datetimeFigureOut">
              <a:rPr lang="es-CO" smtClean="0"/>
              <a:t>27/05/2014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091A-25DE-4160-859F-5BB6FA4AE7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80759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8FCA9-8FF1-431D-AFBD-3DD189BE3831}" type="datetimeFigureOut">
              <a:rPr lang="es-CO" smtClean="0"/>
              <a:t>27/05/2014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091A-25DE-4160-859F-5BB6FA4AE7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7528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8FCA9-8FF1-431D-AFBD-3DD189BE3831}" type="datetimeFigureOut">
              <a:rPr lang="es-CO" smtClean="0"/>
              <a:t>27/05/2014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091A-25DE-4160-859F-5BB6FA4AE7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6939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8FCA9-8FF1-431D-AFBD-3DD189BE3831}" type="datetimeFigureOut">
              <a:rPr lang="es-CO" smtClean="0"/>
              <a:t>27/05/2014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091A-25DE-4160-859F-5BB6FA4AE7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334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8FCA9-8FF1-431D-AFBD-3DD189BE3831}" type="datetimeFigureOut">
              <a:rPr lang="es-CO" smtClean="0"/>
              <a:t>27/05/2014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4091A-25DE-4160-859F-5BB6FA4AE7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1499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argaritaoso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teka.org/pdfdir/MENEstandaresLenguaje2003.pdf" TargetMode="External"/><Relationship Id="rId2" Type="http://schemas.openxmlformats.org/officeDocument/2006/relationships/hyperlink" Target="http://www.bubok.es/libros/4278/El-Lenguaje-Musivisual-semiotica-y-estetica-de-la-musica-cinematografic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O" sz="2700" b="1" dirty="0"/>
              <a:t>EL ANÁLISIS SEMIÓTICO DEL LENGUAJE MUSIVISUAL Y SU RELACIÓN CON EL DESARROLLO DE COMPETENCIAS INVESTIGATIVAS.</a:t>
            </a:r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212976"/>
            <a:ext cx="6400800" cy="1800200"/>
          </a:xfrm>
        </p:spPr>
        <p:txBody>
          <a:bodyPr>
            <a:normAutofit fontScale="25000" lnSpcReduction="20000"/>
          </a:bodyPr>
          <a:lstStyle/>
          <a:p>
            <a:r>
              <a:rPr lang="es-ES" sz="7200" i="1" dirty="0">
                <a:solidFill>
                  <a:schemeClr val="tx1"/>
                </a:solidFill>
                <a:latin typeface="Arial Narrow" pitchFamily="34" charset="0"/>
              </a:rPr>
              <a:t>Nos decidiremos ya, con coraje, por una lealtad </a:t>
            </a:r>
            <a:endParaRPr lang="es-CO" sz="72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es-ES" sz="7200" i="1" dirty="0">
                <a:solidFill>
                  <a:schemeClr val="tx1"/>
                </a:solidFill>
                <a:latin typeface="Arial Narrow" pitchFamily="34" charset="0"/>
              </a:rPr>
              <a:t>con el futuro instaurando la interdisciplinariedad,</a:t>
            </a:r>
            <a:endParaRPr lang="es-CO" sz="72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es-ES" sz="7200" i="1" dirty="0">
                <a:solidFill>
                  <a:schemeClr val="tx1"/>
                </a:solidFill>
                <a:latin typeface="Arial Narrow" pitchFamily="34" charset="0"/>
              </a:rPr>
              <a:t>la especificidad, la tecnología y aceptando que </a:t>
            </a:r>
            <a:endParaRPr lang="es-CO" sz="72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es-ES" sz="7200" i="1" dirty="0">
                <a:solidFill>
                  <a:schemeClr val="tx1"/>
                </a:solidFill>
                <a:latin typeface="Arial Narrow" pitchFamily="34" charset="0"/>
              </a:rPr>
              <a:t>ya no se “enseña lengua”; sino que se desarrollan </a:t>
            </a:r>
            <a:endParaRPr lang="es-CO" sz="72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es-ES" sz="7200" i="1" dirty="0">
                <a:solidFill>
                  <a:schemeClr val="tx1"/>
                </a:solidFill>
                <a:latin typeface="Arial Narrow" pitchFamily="34" charset="0"/>
              </a:rPr>
              <a:t>competencias comunicativas en todas las áreas.</a:t>
            </a:r>
            <a:endParaRPr lang="es-CO" sz="72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es-ES" sz="7200" dirty="0" smtClean="0">
                <a:solidFill>
                  <a:schemeClr val="tx1"/>
                </a:solidFill>
                <a:latin typeface="Arial Narrow" pitchFamily="34" charset="0"/>
              </a:rPr>
              <a:t>                                             Magdalena </a:t>
            </a:r>
            <a:r>
              <a:rPr lang="es-ES" sz="7200" dirty="0" err="1" smtClean="0">
                <a:solidFill>
                  <a:schemeClr val="tx1"/>
                </a:solidFill>
                <a:latin typeface="Arial Narrow" pitchFamily="34" charset="0"/>
              </a:rPr>
              <a:t>Viramonte</a:t>
            </a:r>
            <a:r>
              <a:rPr lang="es-ES" sz="7200" dirty="0" smtClean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s-ES" sz="7200" dirty="0" smtClean="0">
                <a:latin typeface="Arial Narrow" pitchFamily="34" charset="0"/>
              </a:rPr>
              <a:t>  </a:t>
            </a:r>
          </a:p>
          <a:p>
            <a:endParaRPr lang="es-ES" dirty="0"/>
          </a:p>
          <a:p>
            <a:pPr algn="r"/>
            <a:endParaRPr lang="es-ES" dirty="0" smtClean="0">
              <a:solidFill>
                <a:schemeClr val="tx1"/>
              </a:solidFill>
              <a:latin typeface="Lucida Calligraphy" pitchFamily="66" charset="0"/>
            </a:endParaRPr>
          </a:p>
          <a:p>
            <a:pPr algn="r"/>
            <a:r>
              <a:rPr lang="es-ES" sz="7200" dirty="0" smtClean="0">
                <a:solidFill>
                  <a:schemeClr val="tx1"/>
                </a:solidFill>
                <a:latin typeface="Lucida Calligraphy" pitchFamily="66" charset="0"/>
              </a:rPr>
              <a:t>Margarita María Osorio Álvarez</a:t>
            </a:r>
          </a:p>
          <a:p>
            <a:pPr algn="r"/>
            <a:r>
              <a:rPr lang="es-ES" sz="7200" dirty="0" smtClean="0">
                <a:solidFill>
                  <a:schemeClr val="tx1"/>
                </a:solidFill>
                <a:hlinkClick r:id="rId2"/>
              </a:rPr>
              <a:t>margaritaoso@gmail.com</a:t>
            </a:r>
            <a:endParaRPr lang="es-ES" sz="7200" dirty="0" smtClean="0">
              <a:solidFill>
                <a:schemeClr val="tx1"/>
              </a:solidFill>
            </a:endParaRPr>
          </a:p>
          <a:p>
            <a:pPr algn="r"/>
            <a:r>
              <a:rPr lang="es-ES" sz="7200" dirty="0" smtClean="0">
                <a:solidFill>
                  <a:schemeClr val="tx1"/>
                </a:solidFill>
                <a:latin typeface="Lucida Calligraphy" pitchFamily="66" charset="0"/>
              </a:rPr>
              <a:t>Medellín-Colombia</a:t>
            </a:r>
            <a:endParaRPr lang="es-CO" sz="7200" dirty="0" smtClean="0">
              <a:solidFill>
                <a:schemeClr val="tx1"/>
              </a:solidFill>
              <a:latin typeface="Lucida Calligraphy" pitchFamily="66" charset="0"/>
            </a:endParaRPr>
          </a:p>
          <a:p>
            <a:r>
              <a:rPr lang="es-CO" sz="7200" dirty="0">
                <a:solidFill>
                  <a:schemeClr val="tx1"/>
                </a:solidFill>
                <a:latin typeface="Lucida Calligraphy" pitchFamily="66" charset="0"/>
              </a:rPr>
              <a:t> </a:t>
            </a:r>
            <a:r>
              <a:rPr lang="es-CO" sz="7200" dirty="0" smtClean="0">
                <a:solidFill>
                  <a:schemeClr val="tx1"/>
                </a:solidFill>
                <a:latin typeface="Lucida Calligraphy" pitchFamily="66" charset="0"/>
              </a:rPr>
              <a:t> </a:t>
            </a:r>
            <a:endParaRPr lang="es-CO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72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C</a:t>
            </a:r>
            <a:r>
              <a:rPr lang="es-CO" dirty="0" smtClean="0"/>
              <a:t>ontextualización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i="1" dirty="0" smtClean="0"/>
              <a:t>Experiencia pedagógica</a:t>
            </a:r>
            <a:r>
              <a:rPr lang="es-CO" dirty="0" smtClean="0"/>
              <a:t>: Institución </a:t>
            </a:r>
            <a:r>
              <a:rPr lang="es-CO" dirty="0"/>
              <a:t>Educativa Alvernia del municipio de </a:t>
            </a:r>
            <a:r>
              <a:rPr lang="es-CO" dirty="0" smtClean="0"/>
              <a:t>Medellín(Antioquia-Colombia).</a:t>
            </a:r>
          </a:p>
          <a:p>
            <a:r>
              <a:rPr lang="es-CO" i="1" dirty="0" smtClean="0"/>
              <a:t>Objetivo</a:t>
            </a:r>
            <a:r>
              <a:rPr lang="es-CO" dirty="0" smtClean="0"/>
              <a:t>: desarrollar </a:t>
            </a:r>
            <a:r>
              <a:rPr lang="es-CO" dirty="0"/>
              <a:t>competencias investigativas a través del análisis semiótico del lenguaje </a:t>
            </a:r>
            <a:r>
              <a:rPr lang="es-CO" dirty="0" err="1"/>
              <a:t>musivisual</a:t>
            </a:r>
            <a:r>
              <a:rPr lang="es-CO" dirty="0"/>
              <a:t> desde un enfoque pragmático. 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9358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O" dirty="0" smtClean="0"/>
              <a:t>Conceptualización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CO" sz="3100" i="1" dirty="0" smtClean="0"/>
              <a:t>Investigación</a:t>
            </a:r>
            <a:r>
              <a:rPr lang="es-CO" sz="3100" dirty="0" smtClean="0"/>
              <a:t>: motor dinamizador del cambio social.</a:t>
            </a:r>
          </a:p>
          <a:p>
            <a:pPr>
              <a:buFont typeface="Wingdings" pitchFamily="2" charset="2"/>
              <a:buChar char="Ø"/>
            </a:pPr>
            <a:r>
              <a:rPr lang="es-CO" sz="3100" i="1" dirty="0" smtClean="0"/>
              <a:t>Formación </a:t>
            </a:r>
            <a:r>
              <a:rPr lang="es-CO" sz="3100" i="1" dirty="0"/>
              <a:t>en </a:t>
            </a:r>
            <a:r>
              <a:rPr lang="es-CO" sz="3100" i="1" dirty="0" smtClean="0"/>
              <a:t>lenguaje</a:t>
            </a:r>
            <a:r>
              <a:rPr lang="es-CO" sz="3100" dirty="0" smtClean="0"/>
              <a:t>: potenciación </a:t>
            </a:r>
            <a:r>
              <a:rPr lang="es-CO" sz="3100" dirty="0"/>
              <a:t>de múltiples formas de comprensión y de producción </a:t>
            </a:r>
            <a:r>
              <a:rPr lang="es-CO" sz="3100" dirty="0" smtClean="0"/>
              <a:t>discursivas, perspectiva holística.</a:t>
            </a:r>
          </a:p>
          <a:p>
            <a:pPr>
              <a:buFont typeface="Wingdings" pitchFamily="2" charset="2"/>
              <a:buChar char="Ø"/>
            </a:pPr>
            <a:r>
              <a:rPr lang="es-ES" sz="3100" i="1" dirty="0" smtClean="0"/>
              <a:t>Lenguaje </a:t>
            </a:r>
            <a:r>
              <a:rPr lang="es-ES" sz="3100" i="1" dirty="0"/>
              <a:t>musical </a:t>
            </a:r>
            <a:r>
              <a:rPr lang="es-ES" sz="3100" i="1" dirty="0" smtClean="0"/>
              <a:t>puente interculturalidad</a:t>
            </a:r>
            <a:r>
              <a:rPr lang="es-ES" sz="3100" dirty="0" smtClean="0"/>
              <a:t>: </a:t>
            </a:r>
            <a:r>
              <a:rPr lang="es-CO" sz="3100" dirty="0" smtClean="0"/>
              <a:t>conocimiento </a:t>
            </a:r>
            <a:r>
              <a:rPr lang="es-CO" sz="3100" dirty="0"/>
              <a:t>y respeto por la cultura de los grupos </a:t>
            </a:r>
            <a:r>
              <a:rPr lang="es-CO" sz="3100" dirty="0" smtClean="0"/>
              <a:t>minoritarios.</a:t>
            </a:r>
            <a:endParaRPr lang="es-CO" sz="3100" dirty="0"/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7835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O" dirty="0" smtClean="0"/>
              <a:t>Conceptualización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s-ES" i="1" dirty="0" smtClean="0"/>
              <a:t>Música audiovisual</a:t>
            </a:r>
            <a:r>
              <a:rPr lang="es-ES" dirty="0" smtClean="0"/>
              <a:t>: sistema de códigos propios en interacción multidisciplinar con la imagen, comparten estructuras de carácter narrativo y </a:t>
            </a:r>
            <a:r>
              <a:rPr lang="es-ES" dirty="0" err="1" smtClean="0"/>
              <a:t>diegético</a:t>
            </a:r>
            <a:r>
              <a:rPr lang="es-ES" dirty="0" smtClean="0"/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es-ES" i="1" dirty="0" smtClean="0"/>
              <a:t>Currículum </a:t>
            </a:r>
            <a:r>
              <a:rPr lang="es-ES" i="1" dirty="0"/>
              <a:t>de comunicación </a:t>
            </a:r>
            <a:r>
              <a:rPr lang="es-ES" i="1" dirty="0" smtClean="0"/>
              <a:t>audiovisual- Alfabetización visual</a:t>
            </a:r>
            <a:r>
              <a:rPr lang="es-ES" dirty="0" smtClean="0"/>
              <a:t>: permite acceso </a:t>
            </a:r>
            <a:r>
              <a:rPr lang="es-ES" dirty="0"/>
              <a:t>a diversidad de lenguajes </a:t>
            </a:r>
            <a:r>
              <a:rPr lang="es-ES" dirty="0" smtClean="0"/>
              <a:t>e integración  de la información a la experiencia del estudiante.</a:t>
            </a:r>
          </a:p>
          <a:p>
            <a:pPr algn="just">
              <a:buFont typeface="Wingdings" pitchFamily="2" charset="2"/>
              <a:buChar char="Ø"/>
            </a:pPr>
            <a:r>
              <a:rPr lang="es-ES" dirty="0" smtClean="0"/>
              <a:t>Semiótica y pragmática de la imagen. </a:t>
            </a:r>
            <a:r>
              <a:rPr lang="es-CO" dirty="0" smtClean="0"/>
              <a:t/>
            </a:r>
            <a:br>
              <a:rPr lang="es-CO" dirty="0" smtClean="0"/>
            </a:br>
            <a:endParaRPr lang="es-ES" dirty="0" smtClean="0"/>
          </a:p>
          <a:p>
            <a:pPr algn="just"/>
            <a:endParaRPr lang="es-ES" dirty="0" smtClean="0"/>
          </a:p>
          <a:p>
            <a:pPr algn="just"/>
            <a:endParaRPr lang="es-ES" dirty="0" smtClean="0"/>
          </a:p>
          <a:p>
            <a:pPr marL="0" indent="0" algn="just">
              <a:buNone/>
            </a:pPr>
            <a:endParaRPr lang="es-ES" dirty="0" smtClean="0"/>
          </a:p>
          <a:p>
            <a:pPr algn="just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7990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/>
              <a:t>¿</a:t>
            </a:r>
            <a:r>
              <a:rPr lang="es-CO" b="1" dirty="0"/>
              <a:t>Cómo acceder al análisis semiótico del lenguaje </a:t>
            </a:r>
            <a:r>
              <a:rPr lang="es-CO" b="1" dirty="0" err="1"/>
              <a:t>musivisual</a:t>
            </a:r>
            <a:r>
              <a:rPr lang="es-CO" b="1" dirty="0"/>
              <a:t>?</a:t>
            </a:r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s-ES" dirty="0" smtClean="0"/>
              <a:t>Elección y consulta de un género musical.</a:t>
            </a:r>
          </a:p>
          <a:p>
            <a:pPr marL="514350" indent="-514350">
              <a:buAutoNum type="arabicPeriod"/>
            </a:pPr>
            <a:r>
              <a:rPr lang="es-ES" dirty="0" smtClean="0"/>
              <a:t>Formulación de pregunta </a:t>
            </a:r>
            <a:r>
              <a:rPr lang="es-ES" dirty="0"/>
              <a:t>o hipótesis </a:t>
            </a:r>
            <a:r>
              <a:rPr lang="es-ES" dirty="0" smtClean="0"/>
              <a:t>investigativa.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s-ES" dirty="0" smtClean="0"/>
              <a:t>Análisis </a:t>
            </a:r>
            <a:r>
              <a:rPr lang="es-ES" dirty="0"/>
              <a:t>del material </a:t>
            </a:r>
            <a:r>
              <a:rPr lang="es-ES" dirty="0" smtClean="0"/>
              <a:t>audiovisual: proceso hermenéutico. Clasificación y función del </a:t>
            </a:r>
            <a:r>
              <a:rPr lang="es-ES" dirty="0"/>
              <a:t>texto </a:t>
            </a:r>
            <a:r>
              <a:rPr lang="es-ES" dirty="0" smtClean="0"/>
              <a:t>audiovisual.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s-ES" dirty="0" smtClean="0"/>
              <a:t>Análisis </a:t>
            </a:r>
            <a:r>
              <a:rPr lang="es-ES" dirty="0" err="1"/>
              <a:t>preiconográfico</a:t>
            </a:r>
            <a:r>
              <a:rPr lang="es-ES" dirty="0"/>
              <a:t> o </a:t>
            </a:r>
            <a:r>
              <a:rPr lang="es-ES" dirty="0" smtClean="0"/>
              <a:t>denotativo e iconográfico o connotativo.</a:t>
            </a:r>
            <a:endParaRPr lang="es-CO" dirty="0" smtClean="0"/>
          </a:p>
          <a:p>
            <a:pPr marL="514350" indent="-514350">
              <a:buAutoNum type="arabicPeriod" startAt="5"/>
            </a:pPr>
            <a:r>
              <a:rPr lang="es-ES" dirty="0" smtClean="0"/>
              <a:t>Descripción de la </a:t>
            </a:r>
            <a:r>
              <a:rPr lang="es-ES" dirty="0"/>
              <a:t>secuencia narrativa del </a:t>
            </a:r>
            <a:r>
              <a:rPr lang="es-ES" dirty="0" smtClean="0"/>
              <a:t>video-      grado </a:t>
            </a:r>
            <a:r>
              <a:rPr lang="es-ES" dirty="0"/>
              <a:t>de </a:t>
            </a:r>
            <a:r>
              <a:rPr lang="es-ES" dirty="0" smtClean="0"/>
              <a:t>iconicidad.</a:t>
            </a:r>
          </a:p>
          <a:p>
            <a:pPr marL="514350" indent="-514350">
              <a:buAutoNum type="arabicPeriod" startAt="5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8445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/>
              <a:t>Cómo acceder al análisis semiótico del lenguaje </a:t>
            </a:r>
            <a:r>
              <a:rPr lang="es-CO" b="1" dirty="0" err="1" smtClean="0"/>
              <a:t>musivisual</a:t>
            </a:r>
            <a:r>
              <a:rPr lang="es-CO" b="1" dirty="0" smtClean="0"/>
              <a:t>?</a:t>
            </a:r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dirty="0" smtClean="0"/>
              <a:t>6. Análisis de herramientas de configuración y organización: tamaños, planos, formas, texturas y colores. Composición, recursos retóricos y tipos de representaciones (real, simulada, ficticia</a:t>
            </a:r>
            <a:r>
              <a:rPr lang="es-CO" dirty="0" smtClean="0"/>
              <a:t>).</a:t>
            </a:r>
          </a:p>
          <a:p>
            <a:pPr marL="0" indent="0">
              <a:buNone/>
            </a:pPr>
            <a:r>
              <a:rPr lang="es-ES" dirty="0" smtClean="0"/>
              <a:t>7. Comprensión del </a:t>
            </a:r>
            <a:r>
              <a:rPr lang="es-ES" dirty="0"/>
              <a:t>lenguaje no </a:t>
            </a:r>
            <a:r>
              <a:rPr lang="es-ES" dirty="0" smtClean="0"/>
              <a:t>verbal: </a:t>
            </a:r>
            <a:r>
              <a:rPr lang="es-ES" dirty="0" err="1" smtClean="0"/>
              <a:t>kinético</a:t>
            </a:r>
            <a:r>
              <a:rPr lang="es-ES" dirty="0" smtClean="0"/>
              <a:t>, </a:t>
            </a:r>
            <a:r>
              <a:rPr lang="es-ES" dirty="0" err="1" smtClean="0"/>
              <a:t>proxémico</a:t>
            </a:r>
            <a:r>
              <a:rPr lang="es-ES" dirty="0" smtClean="0"/>
              <a:t>, códigos extralingüísticos (social</a:t>
            </a:r>
            <a:r>
              <a:rPr lang="es-ES" dirty="0"/>
              <a:t>, estético y </a:t>
            </a:r>
            <a:r>
              <a:rPr lang="es-ES" dirty="0" smtClean="0"/>
              <a:t>cultural).</a:t>
            </a:r>
          </a:p>
          <a:p>
            <a:pPr marL="0" indent="0">
              <a:buNone/>
            </a:pPr>
            <a:r>
              <a:rPr lang="es-CO" dirty="0" smtClean="0"/>
              <a:t>8. Interpretación del código lingüístico.</a:t>
            </a:r>
          </a:p>
          <a:p>
            <a:pPr marL="0" indent="0">
              <a:buNone/>
            </a:pPr>
            <a:r>
              <a:rPr lang="es-CO" dirty="0" smtClean="0"/>
              <a:t>9. </a:t>
            </a:r>
            <a:r>
              <a:rPr lang="es-ES" dirty="0" smtClean="0"/>
              <a:t>Análisis argumentativo: inferencias y conclusiones.</a:t>
            </a:r>
          </a:p>
          <a:p>
            <a:pPr marL="0" indent="0">
              <a:buNone/>
            </a:pPr>
            <a:r>
              <a:rPr lang="es-ES" dirty="0" smtClean="0"/>
              <a:t>10. Producción de un ensayo: competencia comunicativa y competencias investigativas.</a:t>
            </a:r>
          </a:p>
          <a:p>
            <a:pPr marL="0" indent="0">
              <a:buNone/>
            </a:pPr>
            <a:r>
              <a:rPr lang="es-E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015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Conclusiones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es-CO" sz="2000" dirty="0">
                <a:cs typeface="Arial" pitchFamily="34" charset="0"/>
              </a:rPr>
              <a:t>La lectura y la escritura como prácticas socioculturales requieren una puesta en escena del lenguaje en sus diversas manifestaciones </a:t>
            </a:r>
            <a:r>
              <a:rPr lang="es-CO" sz="2000" dirty="0" smtClean="0">
                <a:cs typeface="Arial" pitchFamily="34" charset="0"/>
              </a:rPr>
              <a:t> para </a:t>
            </a:r>
            <a:r>
              <a:rPr lang="es-CO" sz="2000" i="1" dirty="0" smtClean="0">
                <a:cs typeface="Arial" pitchFamily="34" charset="0"/>
              </a:rPr>
              <a:t>propiciar </a:t>
            </a:r>
            <a:r>
              <a:rPr lang="es-CO" sz="2000" i="1" dirty="0">
                <a:cs typeface="Arial" pitchFamily="34" charset="0"/>
              </a:rPr>
              <a:t>la potenciación de </a:t>
            </a:r>
            <a:r>
              <a:rPr lang="es-CO" sz="2000" b="1" i="1" dirty="0">
                <a:cs typeface="Arial" pitchFamily="34" charset="0"/>
              </a:rPr>
              <a:t>múltiples formas de comprensión y de producción discursivas </a:t>
            </a:r>
            <a:r>
              <a:rPr lang="es-CO" sz="2000" i="1" dirty="0">
                <a:cs typeface="Arial" pitchFamily="34" charset="0"/>
              </a:rPr>
              <a:t>desde una perspectiva holística que privilegie el desarrollo de </a:t>
            </a:r>
            <a:r>
              <a:rPr lang="es-CO" sz="2000" b="1" i="1" dirty="0">
                <a:cs typeface="Arial" pitchFamily="34" charset="0"/>
              </a:rPr>
              <a:t>competencias </a:t>
            </a:r>
            <a:r>
              <a:rPr lang="es-CO" sz="2000" b="1" i="1" dirty="0" smtClean="0">
                <a:cs typeface="Arial" pitchFamily="34" charset="0"/>
              </a:rPr>
              <a:t>comunicativas e investigativas.</a:t>
            </a:r>
          </a:p>
          <a:p>
            <a:pPr algn="just">
              <a:buFont typeface="Wingdings" pitchFamily="2" charset="2"/>
              <a:buChar char="ü"/>
            </a:pPr>
            <a:endParaRPr lang="es-CO" sz="2000" dirty="0" smtClean="0"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CO" sz="2000" dirty="0">
                <a:cs typeface="Arial" pitchFamily="34" charset="0"/>
              </a:rPr>
              <a:t>El video musical constituye una fuente de </a:t>
            </a:r>
            <a:r>
              <a:rPr lang="es-CO" sz="2000" b="1" dirty="0">
                <a:cs typeface="Arial" pitchFamily="34" charset="0"/>
              </a:rPr>
              <a:t>saberes multidisciplinares</a:t>
            </a:r>
            <a:r>
              <a:rPr lang="es-CO" sz="2000" dirty="0">
                <a:cs typeface="Arial" pitchFamily="34" charset="0"/>
              </a:rPr>
              <a:t>, desde los cuales es posible no solo educar en la imagen sino a través de ella, mediante el análisis de discursos que se entrecruzan a manera de hipertextos provenientes de diversos ámbitos sociales y culturales. </a:t>
            </a:r>
            <a:endParaRPr lang="es-CO" sz="2000" dirty="0" smtClean="0">
              <a:cs typeface="Arial" pitchFamily="34" charset="0"/>
            </a:endParaRPr>
          </a:p>
          <a:p>
            <a:pPr marL="0" indent="0" algn="just">
              <a:buNone/>
            </a:pPr>
            <a:endParaRPr lang="es-CO" sz="2000" dirty="0" smtClean="0"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CO" sz="2000" dirty="0" smtClean="0">
                <a:cs typeface="Arial" pitchFamily="34" charset="0"/>
              </a:rPr>
              <a:t>Este </a:t>
            </a:r>
            <a:r>
              <a:rPr lang="es-CO" sz="2000" dirty="0">
                <a:cs typeface="Arial" pitchFamily="34" charset="0"/>
              </a:rPr>
              <a:t>recorrido posibilitó el desarrollo de la </a:t>
            </a:r>
            <a:r>
              <a:rPr lang="es-CO" sz="2000" b="1" dirty="0">
                <a:cs typeface="Arial" pitchFamily="34" charset="0"/>
              </a:rPr>
              <a:t>capacidad crítica </a:t>
            </a:r>
            <a:r>
              <a:rPr lang="es-CO" sz="2000" dirty="0">
                <a:cs typeface="Arial" pitchFamily="34" charset="0"/>
              </a:rPr>
              <a:t>de las estudiantes, a quienes se les brindó un sinnúmero de estrategias y herramientas para acceder a una </a:t>
            </a:r>
            <a:r>
              <a:rPr lang="es-CO" sz="2000" b="1" i="1" dirty="0">
                <a:cs typeface="Arial" pitchFamily="34" charset="0"/>
              </a:rPr>
              <a:t>nueva alfabetización</a:t>
            </a:r>
            <a:r>
              <a:rPr lang="es-CO" sz="2000" dirty="0">
                <a:cs typeface="Arial" pitchFamily="34" charset="0"/>
              </a:rPr>
              <a:t>, vital </a:t>
            </a:r>
            <a:r>
              <a:rPr lang="es-ES" sz="2000" dirty="0">
                <a:cs typeface="Arial" pitchFamily="34" charset="0"/>
              </a:rPr>
              <a:t>para una formación integral que favorezca la </a:t>
            </a:r>
            <a:r>
              <a:rPr lang="es-ES" sz="2000" b="1" i="1" dirty="0">
                <a:cs typeface="Arial" pitchFamily="34" charset="0"/>
              </a:rPr>
              <a:t>comunicación intercultural </a:t>
            </a:r>
            <a:r>
              <a:rPr lang="es-ES" sz="2000" dirty="0">
                <a:cs typeface="Arial" pitchFamily="34" charset="0"/>
              </a:rPr>
              <a:t>en el mundo globalizado.</a:t>
            </a:r>
            <a:endParaRPr lang="es-CO" sz="2000" dirty="0">
              <a:cs typeface="Arial" pitchFamily="34" charset="0"/>
            </a:endParaRPr>
          </a:p>
          <a:p>
            <a:pPr marL="0" indent="0">
              <a:buNone/>
            </a:pPr>
            <a:endParaRPr lang="es-CO" sz="20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98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/>
              <a:t>Bibliografía</a:t>
            </a:r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63711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s-CO" dirty="0"/>
          </a:p>
          <a:p>
            <a:r>
              <a:rPr lang="es-CO" sz="4000" b="1" dirty="0"/>
              <a:t>ACASO</a:t>
            </a:r>
            <a:r>
              <a:rPr lang="es-CO" sz="4000" dirty="0"/>
              <a:t>, María. </a:t>
            </a:r>
            <a:r>
              <a:rPr lang="es-CO" sz="4000" i="1" dirty="0"/>
              <a:t>El lenguaje visual</a:t>
            </a:r>
            <a:r>
              <a:rPr lang="es-CO" sz="4000" dirty="0"/>
              <a:t>. Barcelona: Paidós, Ibérica, 2006.</a:t>
            </a:r>
          </a:p>
          <a:p>
            <a:r>
              <a:rPr lang="es-CO" sz="4000" dirty="0"/>
              <a:t> </a:t>
            </a:r>
          </a:p>
          <a:p>
            <a:r>
              <a:rPr lang="es-CO" sz="4000" b="1" dirty="0"/>
              <a:t>CERDA GUTIÉRREZ</a:t>
            </a:r>
            <a:r>
              <a:rPr lang="es-CO" sz="4000" dirty="0"/>
              <a:t>, Hugo. </a:t>
            </a:r>
            <a:r>
              <a:rPr lang="es-CO" sz="4000" i="1" dirty="0"/>
              <a:t>La investigación formativa en el aula: la pedagogía como investigación</a:t>
            </a:r>
            <a:r>
              <a:rPr lang="es-CO" sz="4000" dirty="0"/>
              <a:t>. Bogotá: Cooperativa Editorial Magisterio, 2007.</a:t>
            </a:r>
          </a:p>
          <a:p>
            <a:r>
              <a:rPr lang="es-CO" sz="4000" dirty="0"/>
              <a:t> </a:t>
            </a:r>
          </a:p>
          <a:p>
            <a:r>
              <a:rPr lang="es-CO" sz="4000" b="1" dirty="0"/>
              <a:t>CORRALES</a:t>
            </a:r>
            <a:r>
              <a:rPr lang="es-CO" sz="4000" dirty="0"/>
              <a:t>, Valentina; </a:t>
            </a:r>
            <a:r>
              <a:rPr lang="es-CO" sz="4000" b="1" dirty="0"/>
              <a:t>OSSA</a:t>
            </a:r>
            <a:r>
              <a:rPr lang="es-CO" sz="4000" dirty="0"/>
              <a:t>, Evelin; </a:t>
            </a:r>
            <a:r>
              <a:rPr lang="es-CO" sz="4000" b="1" dirty="0"/>
              <a:t>RESTREPO</a:t>
            </a:r>
            <a:r>
              <a:rPr lang="es-CO" sz="4000" dirty="0"/>
              <a:t>, Luisa. </a:t>
            </a:r>
            <a:r>
              <a:rPr lang="es-CO" sz="4000" i="1" dirty="0"/>
              <a:t>El tango, análisis semiótico</a:t>
            </a:r>
            <a:r>
              <a:rPr lang="es-CO" sz="4000" dirty="0"/>
              <a:t>. Medellín: Institución Educativa Alvernia, 2012.</a:t>
            </a:r>
          </a:p>
          <a:p>
            <a:r>
              <a:rPr lang="es-CO" sz="4000" dirty="0"/>
              <a:t> </a:t>
            </a:r>
          </a:p>
          <a:p>
            <a:r>
              <a:rPr lang="es-CO" sz="4000" b="1" dirty="0"/>
              <a:t>CORTÉS,</a:t>
            </a:r>
            <a:r>
              <a:rPr lang="es-CO" sz="4000" dirty="0"/>
              <a:t> Melissa; </a:t>
            </a:r>
            <a:r>
              <a:rPr lang="es-CO" sz="4000" b="1" dirty="0"/>
              <a:t>CÁRDENAS</a:t>
            </a:r>
            <a:r>
              <a:rPr lang="es-CO" sz="4000" dirty="0"/>
              <a:t> </a:t>
            </a:r>
            <a:r>
              <a:rPr lang="es-CO" sz="4000" dirty="0" err="1"/>
              <a:t>Dahiana</a:t>
            </a:r>
            <a:r>
              <a:rPr lang="es-CO" sz="4000" dirty="0"/>
              <a:t>. </a:t>
            </a:r>
            <a:r>
              <a:rPr lang="es-CO" sz="4000" i="1" dirty="0"/>
              <a:t>El Heavy metal, análisis semiótico</a:t>
            </a:r>
            <a:r>
              <a:rPr lang="es-CO" sz="4000" dirty="0"/>
              <a:t>. Ensayo no publicado. Medellín: Institución Educativa Alvernia, 2012.</a:t>
            </a:r>
          </a:p>
          <a:p>
            <a:r>
              <a:rPr lang="es-CO" sz="4000" dirty="0"/>
              <a:t> </a:t>
            </a:r>
          </a:p>
          <a:p>
            <a:r>
              <a:rPr lang="es-CO" sz="4000" b="1" dirty="0"/>
              <a:t>ESCANDELL VIDAL</a:t>
            </a:r>
            <a:r>
              <a:rPr lang="es-CO" sz="4000" dirty="0"/>
              <a:t>, María Victoria. </a:t>
            </a:r>
            <a:r>
              <a:rPr lang="es-CO" sz="4000" i="1" dirty="0"/>
              <a:t>Introducción a la pragmática</a:t>
            </a:r>
            <a:r>
              <a:rPr lang="es-CO" sz="4000" dirty="0"/>
              <a:t>. Barcelona: </a:t>
            </a:r>
            <a:r>
              <a:rPr lang="es-CO" sz="4000" dirty="0" err="1"/>
              <a:t>Anthropos</a:t>
            </a:r>
            <a:r>
              <a:rPr lang="es-CO" sz="4000" dirty="0"/>
              <a:t>, 1993.</a:t>
            </a:r>
          </a:p>
          <a:p>
            <a:r>
              <a:rPr lang="es-CO" sz="4000" dirty="0"/>
              <a:t> </a:t>
            </a:r>
          </a:p>
          <a:p>
            <a:r>
              <a:rPr lang="es-CO" sz="4000" b="1" dirty="0"/>
              <a:t>MARÍN</a:t>
            </a:r>
            <a:r>
              <a:rPr lang="es-CO" sz="4000" dirty="0"/>
              <a:t>, </a:t>
            </a:r>
            <a:r>
              <a:rPr lang="es-CO" sz="4000" dirty="0" err="1"/>
              <a:t>Yurley</a:t>
            </a:r>
            <a:r>
              <a:rPr lang="es-CO" sz="4000" dirty="0"/>
              <a:t>; et al. </a:t>
            </a:r>
            <a:r>
              <a:rPr lang="es-CO" sz="4000" i="1" dirty="0"/>
              <a:t>El reggaetón, análisis semiótico</a:t>
            </a:r>
            <a:r>
              <a:rPr lang="es-CO" sz="4000" dirty="0"/>
              <a:t>. Ensayo no publicado. Medellín: Institución Educativa Alvernia, 2012.</a:t>
            </a:r>
          </a:p>
          <a:p>
            <a:r>
              <a:rPr lang="es-CO" sz="4000" dirty="0"/>
              <a:t> </a:t>
            </a:r>
          </a:p>
          <a:p>
            <a:r>
              <a:rPr lang="es-CO" sz="4000" b="1" dirty="0"/>
              <a:t>ORTIZ MOLINA</a:t>
            </a:r>
            <a:r>
              <a:rPr lang="es-CO" sz="4000" dirty="0"/>
              <a:t>, María Angustias. Tendiendo puentes hacia la interculturalidad… desde Andalucía (España) (II). Propuestas desde la educación musical. Dedica. </a:t>
            </a:r>
            <a:r>
              <a:rPr lang="es-CO" sz="4000" i="1" dirty="0"/>
              <a:t>Revista de </a:t>
            </a:r>
            <a:r>
              <a:rPr lang="es-CO" sz="4000" i="1" dirty="0" err="1"/>
              <a:t>Educação</a:t>
            </a:r>
            <a:r>
              <a:rPr lang="es-CO" sz="4000" i="1" dirty="0"/>
              <a:t> e Humanidades, 1</a:t>
            </a:r>
            <a:r>
              <a:rPr lang="es-CO" sz="4000" dirty="0"/>
              <a:t> 95-116, 2011.</a:t>
            </a:r>
          </a:p>
          <a:p>
            <a:r>
              <a:rPr lang="es-CO" sz="4000" dirty="0"/>
              <a:t> </a:t>
            </a:r>
          </a:p>
          <a:p>
            <a:r>
              <a:rPr lang="es-CO" sz="4000" b="1" dirty="0"/>
              <a:t>PRÓ,</a:t>
            </a:r>
            <a:r>
              <a:rPr lang="es-CO" sz="4000" dirty="0"/>
              <a:t> Maite. </a:t>
            </a:r>
            <a:r>
              <a:rPr lang="es-CO" sz="4000" i="1" dirty="0"/>
              <a:t>Aprender con Imágenes: Incidencia y uso de la imagen en las estrategias de aprendizaje</a:t>
            </a:r>
            <a:r>
              <a:rPr lang="es-CO" sz="4000" dirty="0"/>
              <a:t>. Barcelona: Paidós, Ibérica, 2003.</a:t>
            </a:r>
          </a:p>
          <a:p>
            <a:r>
              <a:rPr lang="es-CO" sz="4000" dirty="0"/>
              <a:t> </a:t>
            </a:r>
          </a:p>
          <a:p>
            <a:r>
              <a:rPr lang="es-CO" sz="4000" b="1" dirty="0"/>
              <a:t>ROMÁN,</a:t>
            </a:r>
            <a:r>
              <a:rPr lang="es-CO" sz="4000" dirty="0"/>
              <a:t> Alejandro. </a:t>
            </a:r>
            <a:r>
              <a:rPr lang="es-CO" sz="4000" i="1" dirty="0"/>
              <a:t>El lenguaje </a:t>
            </a:r>
            <a:r>
              <a:rPr lang="es-CO" sz="4000" i="1" dirty="0" err="1"/>
              <a:t>musivisual</a:t>
            </a:r>
            <a:r>
              <a:rPr lang="es-CO" sz="4000" i="1" dirty="0"/>
              <a:t>: semiótica y estética de la música cinematográfica</a:t>
            </a:r>
            <a:r>
              <a:rPr lang="es-CO" sz="4000" dirty="0"/>
              <a:t>. España: </a:t>
            </a:r>
            <a:r>
              <a:rPr lang="es-CO" sz="4000" dirty="0" err="1"/>
              <a:t>Mousiké</a:t>
            </a:r>
            <a:r>
              <a:rPr lang="es-CO" sz="4000" dirty="0"/>
              <a:t>, 2008.</a:t>
            </a:r>
          </a:p>
          <a:p>
            <a:r>
              <a:rPr lang="es-CO" sz="4000" dirty="0"/>
              <a:t> </a:t>
            </a:r>
          </a:p>
          <a:p>
            <a:r>
              <a:rPr lang="es-CO" sz="4000" b="1" dirty="0"/>
              <a:t>TORRES,</a:t>
            </a:r>
            <a:r>
              <a:rPr lang="es-CO" sz="4000" dirty="0"/>
              <a:t> </a:t>
            </a:r>
            <a:r>
              <a:rPr lang="es-CO" sz="4000" dirty="0" err="1"/>
              <a:t>Natali</a:t>
            </a:r>
            <a:r>
              <a:rPr lang="es-CO" sz="4000" dirty="0"/>
              <a:t>. </a:t>
            </a:r>
            <a:r>
              <a:rPr lang="es-CO" sz="4000" i="1" dirty="0"/>
              <a:t>El </a:t>
            </a:r>
            <a:r>
              <a:rPr lang="es-CO" sz="4000" i="1" dirty="0" err="1"/>
              <a:t>Jpop</a:t>
            </a:r>
            <a:r>
              <a:rPr lang="es-CO" sz="4000" i="1" dirty="0"/>
              <a:t>, análisis semiótico</a:t>
            </a:r>
            <a:r>
              <a:rPr lang="es-CO" sz="4000" dirty="0"/>
              <a:t>. Ensayo no publicado. Medellín: Institución Educativa Alvernia, 2012.</a:t>
            </a:r>
          </a:p>
          <a:p>
            <a:r>
              <a:rPr lang="es-CO" sz="4000" dirty="0"/>
              <a:t> </a:t>
            </a:r>
          </a:p>
          <a:p>
            <a:r>
              <a:rPr lang="es-CO" sz="4000" b="1" dirty="0"/>
              <a:t>VILLA</a:t>
            </a:r>
            <a:r>
              <a:rPr lang="es-CO" sz="4000" dirty="0"/>
              <a:t>, Nora Elena. </a:t>
            </a:r>
            <a:r>
              <a:rPr lang="es-CO" sz="4000" i="1" dirty="0"/>
              <a:t>Diseño y validación experimental de una propuesta didáctica apoyada en Tecnologías de la Información y la Comunicación (TIC) para desarrollar en estudiantes de educación básica la competencia lectora de textos ícono-verbales</a:t>
            </a:r>
            <a:r>
              <a:rPr lang="es-CO" sz="4000" dirty="0"/>
              <a:t>. Tesis de doctorado no publicada. Medellín: Universidad de Antioquia, 2009.</a:t>
            </a:r>
          </a:p>
          <a:p>
            <a:r>
              <a:rPr lang="es-CO" sz="4000" b="1" dirty="0"/>
              <a:t> </a:t>
            </a:r>
            <a:endParaRPr lang="es-CO" sz="4000" dirty="0"/>
          </a:p>
          <a:p>
            <a:r>
              <a:rPr lang="es-CO" sz="4000" b="1" dirty="0" err="1"/>
              <a:t>Cibergrafía</a:t>
            </a:r>
            <a:endParaRPr lang="es-CO" sz="4000" dirty="0"/>
          </a:p>
          <a:p>
            <a:r>
              <a:rPr lang="es-ES" sz="4000" dirty="0"/>
              <a:t> </a:t>
            </a:r>
            <a:endParaRPr lang="es-CO" sz="4000" dirty="0"/>
          </a:p>
          <a:p>
            <a:r>
              <a:rPr lang="es-ES" sz="4000" u="sng" dirty="0">
                <a:hlinkClick r:id="rId2"/>
              </a:rPr>
              <a:t>http://www.bubok.es/libros/4278/El-Lenguaje-Musivisual-semiotica-y-estetica-de-la-musica-cinematografica</a:t>
            </a:r>
            <a:r>
              <a:rPr lang="es-ES" sz="4000" dirty="0"/>
              <a:t> Recuperado el día 12 de junio de 2012.</a:t>
            </a:r>
            <a:endParaRPr lang="es-CO" sz="4000" dirty="0"/>
          </a:p>
          <a:p>
            <a:r>
              <a:rPr lang="es-ES" sz="4000" dirty="0"/>
              <a:t> </a:t>
            </a:r>
            <a:endParaRPr lang="es-CO" sz="4000" dirty="0"/>
          </a:p>
          <a:p>
            <a:r>
              <a:rPr lang="es-CO" sz="4000" u="sng" dirty="0">
                <a:hlinkClick r:id="rId3"/>
              </a:rPr>
              <a:t>http://www.eduteka.org/pdfdir/MENEstandaresLenguaje2003.pdf</a:t>
            </a:r>
            <a:r>
              <a:rPr lang="es-CO" sz="4000" dirty="0"/>
              <a:t> </a:t>
            </a:r>
            <a:r>
              <a:rPr lang="es-ES" sz="4000" dirty="0"/>
              <a:t>Recuperado el día 9 de junio de 2012.</a:t>
            </a:r>
            <a:endParaRPr lang="es-CO" sz="4000" dirty="0"/>
          </a:p>
          <a:p>
            <a:endParaRPr lang="es-CO" sz="4000" dirty="0"/>
          </a:p>
        </p:txBody>
      </p:sp>
    </p:spTree>
    <p:extLst>
      <p:ext uri="{BB962C8B-B14F-4D97-AF65-F5344CB8AC3E}">
        <p14:creationId xmlns:p14="http://schemas.microsoft.com/office/powerpoint/2010/main" val="21954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488</Words>
  <Application>Microsoft Office PowerPoint</Application>
  <PresentationFormat>Presentación en pantalla (4:3)</PresentationFormat>
  <Paragraphs>75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EL ANÁLISIS SEMIÓTICO DEL LENGUAJE MUSIVISUAL Y SU RELACIÓN CON EL DESARROLLO DE COMPETENCIAS INVESTIGATIVAS. </vt:lpstr>
      <vt:lpstr>Contextualización</vt:lpstr>
      <vt:lpstr>Conceptualización</vt:lpstr>
      <vt:lpstr>Conceptualización</vt:lpstr>
      <vt:lpstr> ¿Cómo acceder al análisis semiótico del lenguaje musivisual? </vt:lpstr>
      <vt:lpstr> Cómo acceder al análisis semiótico del lenguaje musivisual? </vt:lpstr>
      <vt:lpstr>Conclusiones</vt:lpstr>
      <vt:lpstr> Bibliografía </vt:lpstr>
    </vt:vector>
  </TitlesOfParts>
  <Company>GP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ANÁLISIS SEMIÓTICO DEL LENGUAJE MUSIVISUAL Y SU RELACIÓN CON EL DESARROLLO DE COMPETENCIAS INVESTIGATIVAS.</dc:title>
  <dc:creator>admin</dc:creator>
  <cp:lastModifiedBy>admin</cp:lastModifiedBy>
  <cp:revision>16</cp:revision>
  <dcterms:created xsi:type="dcterms:W3CDTF">2013-07-07T17:37:07Z</dcterms:created>
  <dcterms:modified xsi:type="dcterms:W3CDTF">2014-05-28T02:46:49Z</dcterms:modified>
</cp:coreProperties>
</file>